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286CA16-B678-4CC6-BD98-44EF47AD040B}" type="datetimeFigureOut">
              <a:rPr lang="en-US" smtClean="0"/>
              <a:t>2/23/2026</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68319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86CA16-B678-4CC6-BD98-44EF47AD040B}" type="datetimeFigureOut">
              <a:rPr lang="en-US" smtClean="0"/>
              <a:t>2/23/2026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168702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286CA16-B678-4CC6-BD98-44EF47AD040B}"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73256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286CA16-B678-4CC6-BD98-44EF47AD040B}"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3137445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86CA16-B678-4CC6-BD98-44EF47AD040B}"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1004412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86CA16-B678-4CC6-BD98-44EF47AD040B}" type="datetimeFigureOut">
              <a:rPr lang="en-US" smtClean="0"/>
              <a:t>2/23/2026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3606201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86CA16-B678-4CC6-BD98-44EF47AD040B}" type="datetimeFigureOut">
              <a:rPr lang="en-US" smtClean="0"/>
              <a:t>2/23/2026</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3225620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286CA16-B678-4CC6-BD98-44EF47AD040B}"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849964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286CA16-B678-4CC6-BD98-44EF47AD040B}"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3003765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86CA16-B678-4CC6-BD98-44EF47AD040B}"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393010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86CA16-B678-4CC6-BD98-44EF47AD040B}"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335325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86CA16-B678-4CC6-BD98-44EF47AD040B}" type="datetimeFigureOut">
              <a:rPr lang="en-US" smtClean="0"/>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3891574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86CA16-B678-4CC6-BD98-44EF47AD040B}" type="datetimeFigureOut">
              <a:rPr lang="en-US" smtClean="0"/>
              <a:t>2/23/2026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2758319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86CA16-B678-4CC6-BD98-44EF47AD040B}" type="datetimeFigureOut">
              <a:rPr lang="en-US" smtClean="0"/>
              <a:t>2/23/2026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48586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86CA16-B678-4CC6-BD98-44EF47AD040B}" type="datetimeFigureOut">
              <a:rPr lang="en-US" smtClean="0"/>
              <a:t>2/23/2026</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4189062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86CA16-B678-4CC6-BD98-44EF47AD040B}" type="datetimeFigureOut">
              <a:rPr lang="en-US" smtClean="0"/>
              <a:t>2/23/2026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333460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86CA16-B678-4CC6-BD98-44EF47AD040B}" type="datetimeFigureOut">
              <a:rPr lang="en-US" smtClean="0"/>
              <a:t>2/23/2026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DEF38D4-3DA2-4CDE-9AFD-0AD49A7EA664}" type="slidenum">
              <a:rPr lang="en-US" smtClean="0"/>
              <a:t>‹#›</a:t>
            </a:fld>
            <a:endParaRPr lang="en-US"/>
          </a:p>
        </p:txBody>
      </p:sp>
    </p:spTree>
    <p:extLst>
      <p:ext uri="{BB962C8B-B14F-4D97-AF65-F5344CB8AC3E}">
        <p14:creationId xmlns:p14="http://schemas.microsoft.com/office/powerpoint/2010/main" val="1270460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286CA16-B678-4CC6-BD98-44EF47AD040B}" type="datetimeFigureOut">
              <a:rPr lang="en-US" smtClean="0"/>
              <a:t>2/23/2026</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DEF38D4-3DA2-4CDE-9AFD-0AD49A7EA664}" type="slidenum">
              <a:rPr lang="en-US" smtClean="0"/>
              <a:t>‹#›</a:t>
            </a:fld>
            <a:endParaRPr lang="en-US"/>
          </a:p>
        </p:txBody>
      </p:sp>
    </p:spTree>
    <p:extLst>
      <p:ext uri="{BB962C8B-B14F-4D97-AF65-F5344CB8AC3E}">
        <p14:creationId xmlns:p14="http://schemas.microsoft.com/office/powerpoint/2010/main" val="233863714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43FB-7D5F-8A9D-1685-5752BB2C81FF}"/>
              </a:ext>
            </a:extLst>
          </p:cNvPr>
          <p:cNvSpPr>
            <a:spLocks noGrp="1"/>
          </p:cNvSpPr>
          <p:nvPr>
            <p:ph type="ctrTitle"/>
          </p:nvPr>
        </p:nvSpPr>
        <p:spPr/>
        <p:txBody>
          <a:bodyPr/>
          <a:lstStyle/>
          <a:p>
            <a:r>
              <a:rPr lang="en-US" dirty="0"/>
              <a:t>Loops</a:t>
            </a:r>
          </a:p>
        </p:txBody>
      </p:sp>
      <p:sp>
        <p:nvSpPr>
          <p:cNvPr id="3" name="Subtitle 2">
            <a:extLst>
              <a:ext uri="{FF2B5EF4-FFF2-40B4-BE49-F238E27FC236}">
                <a16:creationId xmlns:a16="http://schemas.microsoft.com/office/drawing/2014/main" id="{BE070423-966E-3381-355C-4769FD0F8B3A}"/>
              </a:ext>
            </a:extLst>
          </p:cNvPr>
          <p:cNvSpPr>
            <a:spLocks noGrp="1"/>
          </p:cNvSpPr>
          <p:nvPr>
            <p:ph type="subTitle" idx="1"/>
          </p:nvPr>
        </p:nvSpPr>
        <p:spPr/>
        <p:txBody>
          <a:bodyPr/>
          <a:lstStyle/>
          <a:p>
            <a:r>
              <a:rPr lang="en-US" dirty="0"/>
              <a:t>Presented by Manal Asghar</a:t>
            </a:r>
          </a:p>
        </p:txBody>
      </p:sp>
    </p:spTree>
    <p:extLst>
      <p:ext uri="{BB962C8B-B14F-4D97-AF65-F5344CB8AC3E}">
        <p14:creationId xmlns:p14="http://schemas.microsoft.com/office/powerpoint/2010/main" val="3172257485"/>
      </p:ext>
    </p:extLst>
  </p:cSld>
  <p:clrMapOvr>
    <a:masterClrMapping/>
  </p:clrMapOvr>
  <mc:AlternateContent xmlns:mc="http://schemas.openxmlformats.org/markup-compatibility/2006" xmlns:p14="http://schemas.microsoft.com/office/powerpoint/2010/main">
    <mc:Choice Requires="p14">
      <p:transition spd="slow" p14:dur="2000" advTm="59742"/>
    </mc:Choice>
    <mc:Fallback xmlns="">
      <p:transition spd="slow" advTm="597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EE8D2-05D7-244A-0C66-B42203956FD9}"/>
              </a:ext>
            </a:extLst>
          </p:cNvPr>
          <p:cNvSpPr>
            <a:spLocks noGrp="1"/>
          </p:cNvSpPr>
          <p:nvPr>
            <p:ph type="title"/>
          </p:nvPr>
        </p:nvSpPr>
        <p:spPr/>
        <p:txBody>
          <a:bodyPr/>
          <a:lstStyle/>
          <a:p>
            <a:r>
              <a:rPr lang="en-US" dirty="0"/>
              <a:t>2D Array (Two-Dimensional Array)</a:t>
            </a:r>
          </a:p>
        </p:txBody>
      </p:sp>
      <p:sp>
        <p:nvSpPr>
          <p:cNvPr id="3" name="Content Placeholder 2">
            <a:extLst>
              <a:ext uri="{FF2B5EF4-FFF2-40B4-BE49-F238E27FC236}">
                <a16:creationId xmlns:a16="http://schemas.microsoft.com/office/drawing/2014/main" id="{8BB34195-7EDF-13A0-894D-635F3D05FE6C}"/>
              </a:ext>
            </a:extLst>
          </p:cNvPr>
          <p:cNvSpPr>
            <a:spLocks noGrp="1"/>
          </p:cNvSpPr>
          <p:nvPr>
            <p:ph idx="1"/>
          </p:nvPr>
        </p:nvSpPr>
        <p:spPr/>
        <p:txBody>
          <a:bodyPr/>
          <a:lstStyle/>
          <a:p>
            <a:r>
              <a:rPr lang="en-US" dirty="0"/>
              <a:t>Array inside another array</a:t>
            </a:r>
          </a:p>
          <a:p>
            <a:r>
              <a:rPr lang="en-US" dirty="0"/>
              <a:t>Like a table (rows &amp; columns)</a:t>
            </a:r>
          </a:p>
        </p:txBody>
      </p:sp>
      <p:pic>
        <p:nvPicPr>
          <p:cNvPr id="5" name="Picture 4">
            <a:extLst>
              <a:ext uri="{FF2B5EF4-FFF2-40B4-BE49-F238E27FC236}">
                <a16:creationId xmlns:a16="http://schemas.microsoft.com/office/drawing/2014/main" id="{E391ECE0-CB6E-2C32-42BC-112AAB7D9AA1}"/>
              </a:ext>
            </a:extLst>
          </p:cNvPr>
          <p:cNvPicPr>
            <a:picLocks noChangeAspect="1"/>
          </p:cNvPicPr>
          <p:nvPr/>
        </p:nvPicPr>
        <p:blipFill>
          <a:blip r:embed="rId2"/>
          <a:stretch>
            <a:fillRect/>
          </a:stretch>
        </p:blipFill>
        <p:spPr>
          <a:xfrm>
            <a:off x="5096477" y="2603500"/>
            <a:ext cx="6305076" cy="3600530"/>
          </a:xfrm>
          <a:prstGeom prst="rect">
            <a:avLst/>
          </a:prstGeom>
        </p:spPr>
      </p:pic>
    </p:spTree>
    <p:extLst>
      <p:ext uri="{BB962C8B-B14F-4D97-AF65-F5344CB8AC3E}">
        <p14:creationId xmlns:p14="http://schemas.microsoft.com/office/powerpoint/2010/main" val="327778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1EA8-5FC8-8847-A552-70D35E9FE085}"/>
              </a:ext>
            </a:extLst>
          </p:cNvPr>
          <p:cNvSpPr>
            <a:spLocks noGrp="1"/>
          </p:cNvSpPr>
          <p:nvPr>
            <p:ph type="title"/>
          </p:nvPr>
        </p:nvSpPr>
        <p:spPr/>
        <p:txBody>
          <a:bodyPr/>
          <a:lstStyle/>
          <a:p>
            <a:r>
              <a:rPr lang="en-US" dirty="0"/>
              <a:t>Sum of All Elements (2D Array)</a:t>
            </a:r>
          </a:p>
        </p:txBody>
      </p:sp>
      <p:pic>
        <p:nvPicPr>
          <p:cNvPr id="5" name="Content Placeholder 4">
            <a:extLst>
              <a:ext uri="{FF2B5EF4-FFF2-40B4-BE49-F238E27FC236}">
                <a16:creationId xmlns:a16="http://schemas.microsoft.com/office/drawing/2014/main" id="{FCA2D0C7-4CD2-832B-0E18-52BA4AF388F4}"/>
              </a:ext>
            </a:extLst>
          </p:cNvPr>
          <p:cNvPicPr>
            <a:picLocks noGrp="1" noChangeAspect="1"/>
          </p:cNvPicPr>
          <p:nvPr>
            <p:ph idx="1"/>
          </p:nvPr>
        </p:nvPicPr>
        <p:blipFill>
          <a:blip r:embed="rId2"/>
          <a:stretch>
            <a:fillRect/>
          </a:stretch>
        </p:blipFill>
        <p:spPr>
          <a:xfrm>
            <a:off x="1441117" y="1969343"/>
            <a:ext cx="6672735" cy="4760342"/>
          </a:xfrm>
        </p:spPr>
      </p:pic>
    </p:spTree>
    <p:extLst>
      <p:ext uri="{BB962C8B-B14F-4D97-AF65-F5344CB8AC3E}">
        <p14:creationId xmlns:p14="http://schemas.microsoft.com/office/powerpoint/2010/main" val="330400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2E545-CCAB-D08A-8A21-EB17CCB049FB}"/>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233DEDD0-EF60-79CE-BFEF-224DD7689A0E}"/>
              </a:ext>
            </a:extLst>
          </p:cNvPr>
          <p:cNvSpPr>
            <a:spLocks noGrp="1"/>
          </p:cNvSpPr>
          <p:nvPr>
            <p:ph idx="1"/>
          </p:nvPr>
        </p:nvSpPr>
        <p:spPr>
          <a:xfrm>
            <a:off x="1154954" y="2603500"/>
            <a:ext cx="9888184" cy="3480777"/>
          </a:xfrm>
        </p:spPr>
        <p:txBody>
          <a:bodyPr/>
          <a:lstStyle/>
          <a:p>
            <a:pPr>
              <a:lnSpc>
                <a:spcPct val="150000"/>
              </a:lnSpc>
            </a:pPr>
            <a:r>
              <a:rPr lang="en-US" dirty="0"/>
              <a:t>Functions are Code Blocks</a:t>
            </a:r>
          </a:p>
          <a:p>
            <a:pPr>
              <a:lnSpc>
                <a:spcPct val="150000"/>
              </a:lnSpc>
            </a:pPr>
            <a:r>
              <a:rPr lang="en-US" dirty="0"/>
              <a:t>Functions are reusable code blocks designed to perform a particular task.</a:t>
            </a:r>
          </a:p>
          <a:p>
            <a:pPr>
              <a:lnSpc>
                <a:spcPct val="150000"/>
              </a:lnSpc>
            </a:pPr>
            <a:r>
              <a:rPr lang="en-US" dirty="0"/>
              <a:t>Functions are executed when they are called or invoked.</a:t>
            </a:r>
          </a:p>
          <a:p>
            <a:pPr>
              <a:lnSpc>
                <a:spcPct val="150000"/>
              </a:lnSpc>
            </a:pPr>
            <a:r>
              <a:rPr lang="en-US" dirty="0"/>
              <a:t>Functions are fundamental in all programming languages.</a:t>
            </a:r>
          </a:p>
        </p:txBody>
      </p:sp>
    </p:spTree>
    <p:extLst>
      <p:ext uri="{BB962C8B-B14F-4D97-AF65-F5344CB8AC3E}">
        <p14:creationId xmlns:p14="http://schemas.microsoft.com/office/powerpoint/2010/main" val="906985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1438-0A45-7A1A-D156-BA596A0C0C01}"/>
              </a:ext>
            </a:extLst>
          </p:cNvPr>
          <p:cNvSpPr>
            <a:spLocks noGrp="1"/>
          </p:cNvSpPr>
          <p:nvPr>
            <p:ph type="title"/>
          </p:nvPr>
        </p:nvSpPr>
        <p:spPr>
          <a:xfrm>
            <a:off x="1154954" y="838200"/>
            <a:ext cx="8761413" cy="706964"/>
          </a:xfrm>
        </p:spPr>
        <p:txBody>
          <a:bodyPr/>
          <a:lstStyle/>
          <a:p>
            <a:r>
              <a:rPr lang="en-US" dirty="0"/>
              <a:t>Why Use Functions?</a:t>
            </a:r>
          </a:p>
        </p:txBody>
      </p:sp>
      <p:sp>
        <p:nvSpPr>
          <p:cNvPr id="3" name="Content Placeholder 2">
            <a:extLst>
              <a:ext uri="{FF2B5EF4-FFF2-40B4-BE49-F238E27FC236}">
                <a16:creationId xmlns:a16="http://schemas.microsoft.com/office/drawing/2014/main" id="{7A4824F8-71DB-2F06-8F4B-098CF7744708}"/>
              </a:ext>
            </a:extLst>
          </p:cNvPr>
          <p:cNvSpPr>
            <a:spLocks noGrp="1"/>
          </p:cNvSpPr>
          <p:nvPr>
            <p:ph idx="1"/>
          </p:nvPr>
        </p:nvSpPr>
        <p:spPr>
          <a:xfrm>
            <a:off x="1090708" y="2234223"/>
            <a:ext cx="8825659" cy="4254500"/>
          </a:xfrm>
        </p:spPr>
        <p:txBody>
          <a:bodyPr>
            <a:normAutofit/>
          </a:bodyPr>
          <a:lstStyle/>
          <a:p>
            <a:pPr>
              <a:lnSpc>
                <a:spcPct val="150000"/>
              </a:lnSpc>
            </a:pPr>
            <a:r>
              <a:rPr lang="en-US" dirty="0"/>
              <a:t>Functions help you to:</a:t>
            </a:r>
          </a:p>
          <a:p>
            <a:pPr>
              <a:lnSpc>
                <a:spcPct val="150000"/>
              </a:lnSpc>
            </a:pPr>
            <a:r>
              <a:rPr lang="en-US" dirty="0"/>
              <a:t>Reuse code (write once, run many times)</a:t>
            </a:r>
          </a:p>
          <a:p>
            <a:pPr>
              <a:lnSpc>
                <a:spcPct val="150000"/>
              </a:lnSpc>
            </a:pPr>
            <a:r>
              <a:rPr lang="en-US" dirty="0"/>
              <a:t>Organize code into smaller parts</a:t>
            </a:r>
          </a:p>
          <a:p>
            <a:pPr>
              <a:lnSpc>
                <a:spcPct val="150000"/>
              </a:lnSpc>
            </a:pPr>
            <a:r>
              <a:rPr lang="en-US" dirty="0"/>
              <a:t>Make code easier to read and maintain</a:t>
            </a:r>
          </a:p>
          <a:p>
            <a:pPr marL="0" indent="0">
              <a:lnSpc>
                <a:spcPct val="150000"/>
              </a:lnSpc>
              <a:buNone/>
            </a:pPr>
            <a:r>
              <a:rPr lang="en-US" dirty="0"/>
              <a:t>What Does a Function Look Like?</a:t>
            </a:r>
          </a:p>
          <a:p>
            <a:pPr>
              <a:lnSpc>
                <a:spcPct val="150000"/>
              </a:lnSpc>
            </a:pPr>
            <a:r>
              <a:rPr lang="en-US" dirty="0"/>
              <a:t>A function can be created with the function keyword, a name, and parentheses.</a:t>
            </a:r>
          </a:p>
          <a:p>
            <a:pPr>
              <a:lnSpc>
                <a:spcPct val="150000"/>
              </a:lnSpc>
            </a:pPr>
            <a:r>
              <a:rPr lang="en-US" dirty="0"/>
              <a:t>The code to run is written inside curly brackets.</a:t>
            </a:r>
          </a:p>
        </p:txBody>
      </p:sp>
    </p:spTree>
    <p:extLst>
      <p:ext uri="{BB962C8B-B14F-4D97-AF65-F5344CB8AC3E}">
        <p14:creationId xmlns:p14="http://schemas.microsoft.com/office/powerpoint/2010/main" val="719689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CCD5-8998-792B-77A5-0597A20655EF}"/>
              </a:ext>
            </a:extLst>
          </p:cNvPr>
          <p:cNvSpPr>
            <a:spLocks noGrp="1"/>
          </p:cNvSpPr>
          <p:nvPr>
            <p:ph type="title"/>
          </p:nvPr>
        </p:nvSpPr>
        <p:spPr/>
        <p:txBody>
          <a:bodyPr/>
          <a:lstStyle/>
          <a:p>
            <a:r>
              <a:rPr lang="en-US" dirty="0"/>
              <a:t>Functions in JavaScript</a:t>
            </a:r>
          </a:p>
        </p:txBody>
      </p:sp>
      <p:sp>
        <p:nvSpPr>
          <p:cNvPr id="3" name="Content Placeholder 2">
            <a:extLst>
              <a:ext uri="{FF2B5EF4-FFF2-40B4-BE49-F238E27FC236}">
                <a16:creationId xmlns:a16="http://schemas.microsoft.com/office/drawing/2014/main" id="{F9F0713A-2455-C3A4-0C3E-95A17151B2DA}"/>
              </a:ext>
            </a:extLst>
          </p:cNvPr>
          <p:cNvSpPr>
            <a:spLocks noGrp="1"/>
          </p:cNvSpPr>
          <p:nvPr>
            <p:ph idx="1"/>
          </p:nvPr>
        </p:nvSpPr>
        <p:spPr/>
        <p:txBody>
          <a:bodyPr/>
          <a:lstStyle/>
          <a:p>
            <a:r>
              <a:rPr lang="en-US" dirty="0"/>
              <a:t>The function below returns the text "Hello World".</a:t>
            </a:r>
          </a:p>
          <a:p>
            <a:endParaRPr lang="en-US" dirty="0"/>
          </a:p>
          <a:p>
            <a:r>
              <a:rPr lang="en-US" dirty="0"/>
              <a:t>But it will not run before you call it.</a:t>
            </a:r>
          </a:p>
          <a:p>
            <a:r>
              <a:rPr lang="en-US" dirty="0"/>
              <a:t>Calls the function But it does not use the result.</a:t>
            </a:r>
          </a:p>
          <a:p>
            <a:r>
              <a:rPr lang="en-US" dirty="0"/>
              <a:t>When a function returns a value, you can store the value in a variable.</a:t>
            </a:r>
          </a:p>
          <a:p>
            <a:r>
              <a:rPr lang="en-US" dirty="0"/>
              <a:t>You can display the returned value in many ways, for example using console.log() or HTML.</a:t>
            </a:r>
          </a:p>
          <a:p>
            <a:endParaRPr lang="en-US" dirty="0"/>
          </a:p>
        </p:txBody>
      </p:sp>
      <p:pic>
        <p:nvPicPr>
          <p:cNvPr id="11" name="Picture 10">
            <a:extLst>
              <a:ext uri="{FF2B5EF4-FFF2-40B4-BE49-F238E27FC236}">
                <a16:creationId xmlns:a16="http://schemas.microsoft.com/office/drawing/2014/main" id="{D242970A-53F0-26EB-22BD-3C21F9759446}"/>
              </a:ext>
            </a:extLst>
          </p:cNvPr>
          <p:cNvPicPr>
            <a:picLocks noChangeAspect="1"/>
          </p:cNvPicPr>
          <p:nvPr/>
        </p:nvPicPr>
        <p:blipFill>
          <a:blip r:embed="rId2"/>
          <a:stretch>
            <a:fillRect/>
          </a:stretch>
        </p:blipFill>
        <p:spPr>
          <a:xfrm>
            <a:off x="4748212" y="2686050"/>
            <a:ext cx="2695575" cy="1485900"/>
          </a:xfrm>
          <a:prstGeom prst="rect">
            <a:avLst/>
          </a:prstGeom>
        </p:spPr>
      </p:pic>
    </p:spTree>
    <p:extLst>
      <p:ext uri="{BB962C8B-B14F-4D97-AF65-F5344CB8AC3E}">
        <p14:creationId xmlns:p14="http://schemas.microsoft.com/office/powerpoint/2010/main" val="25517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B0C9-FD6B-1136-1A8D-07DF6FE22035}"/>
              </a:ext>
            </a:extLst>
          </p:cNvPr>
          <p:cNvSpPr>
            <a:spLocks noGrp="1"/>
          </p:cNvSpPr>
          <p:nvPr>
            <p:ph type="title"/>
          </p:nvPr>
        </p:nvSpPr>
        <p:spPr/>
        <p:txBody>
          <a:bodyPr/>
          <a:lstStyle/>
          <a:p>
            <a:r>
              <a:rPr lang="en-US" dirty="0"/>
              <a:t>Practice </a:t>
            </a:r>
          </a:p>
        </p:txBody>
      </p:sp>
      <p:pic>
        <p:nvPicPr>
          <p:cNvPr id="5" name="Content Placeholder 4">
            <a:extLst>
              <a:ext uri="{FF2B5EF4-FFF2-40B4-BE49-F238E27FC236}">
                <a16:creationId xmlns:a16="http://schemas.microsoft.com/office/drawing/2014/main" id="{256AE2B8-3B52-D7E7-2365-2B75E1E1C5C5}"/>
              </a:ext>
            </a:extLst>
          </p:cNvPr>
          <p:cNvPicPr>
            <a:picLocks noGrp="1" noChangeAspect="1"/>
          </p:cNvPicPr>
          <p:nvPr>
            <p:ph idx="1"/>
          </p:nvPr>
        </p:nvPicPr>
        <p:blipFill>
          <a:blip r:embed="rId2"/>
          <a:stretch>
            <a:fillRect/>
          </a:stretch>
        </p:blipFill>
        <p:spPr>
          <a:xfrm>
            <a:off x="1360782" y="2439851"/>
            <a:ext cx="8123460" cy="4122353"/>
          </a:xfrm>
        </p:spPr>
      </p:pic>
    </p:spTree>
    <p:extLst>
      <p:ext uri="{BB962C8B-B14F-4D97-AF65-F5344CB8AC3E}">
        <p14:creationId xmlns:p14="http://schemas.microsoft.com/office/powerpoint/2010/main" val="98653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006EE-4172-22A5-41DA-E51212FF8499}"/>
              </a:ext>
            </a:extLst>
          </p:cNvPr>
          <p:cNvSpPr>
            <a:spLocks noGrp="1"/>
          </p:cNvSpPr>
          <p:nvPr>
            <p:ph type="title"/>
          </p:nvPr>
        </p:nvSpPr>
        <p:spPr>
          <a:xfrm>
            <a:off x="1154954" y="973668"/>
            <a:ext cx="9882092" cy="706964"/>
          </a:xfrm>
        </p:spPr>
        <p:txBody>
          <a:bodyPr/>
          <a:lstStyle/>
          <a:p>
            <a:r>
              <a:rPr lang="en-US" dirty="0"/>
              <a:t>Function with Parameters and Arguments</a:t>
            </a:r>
          </a:p>
        </p:txBody>
      </p:sp>
      <p:sp>
        <p:nvSpPr>
          <p:cNvPr id="3" name="Content Placeholder 2">
            <a:extLst>
              <a:ext uri="{FF2B5EF4-FFF2-40B4-BE49-F238E27FC236}">
                <a16:creationId xmlns:a16="http://schemas.microsoft.com/office/drawing/2014/main" id="{30B9FD43-65E3-A616-4638-FCB416AEE5A8}"/>
              </a:ext>
            </a:extLst>
          </p:cNvPr>
          <p:cNvSpPr>
            <a:spLocks noGrp="1"/>
          </p:cNvSpPr>
          <p:nvPr>
            <p:ph idx="1"/>
          </p:nvPr>
        </p:nvSpPr>
        <p:spPr/>
        <p:txBody>
          <a:bodyPr/>
          <a:lstStyle/>
          <a:p>
            <a:r>
              <a:rPr lang="en-US" dirty="0"/>
              <a:t>Parameter: Parameter are input values </a:t>
            </a:r>
          </a:p>
        </p:txBody>
      </p:sp>
      <p:pic>
        <p:nvPicPr>
          <p:cNvPr id="5" name="Picture 4">
            <a:extLst>
              <a:ext uri="{FF2B5EF4-FFF2-40B4-BE49-F238E27FC236}">
                <a16:creationId xmlns:a16="http://schemas.microsoft.com/office/drawing/2014/main" id="{A16ACF9C-2D22-1C3C-FBF6-51B5401B17CC}"/>
              </a:ext>
            </a:extLst>
          </p:cNvPr>
          <p:cNvPicPr>
            <a:picLocks noChangeAspect="1"/>
          </p:cNvPicPr>
          <p:nvPr/>
        </p:nvPicPr>
        <p:blipFill>
          <a:blip r:embed="rId2"/>
          <a:stretch>
            <a:fillRect/>
          </a:stretch>
        </p:blipFill>
        <p:spPr>
          <a:xfrm>
            <a:off x="3261970" y="3029554"/>
            <a:ext cx="7775076" cy="3913114"/>
          </a:xfrm>
          <a:prstGeom prst="rect">
            <a:avLst/>
          </a:prstGeom>
        </p:spPr>
      </p:pic>
    </p:spTree>
    <p:extLst>
      <p:ext uri="{BB962C8B-B14F-4D97-AF65-F5344CB8AC3E}">
        <p14:creationId xmlns:p14="http://schemas.microsoft.com/office/powerpoint/2010/main" val="72993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6361-F46D-ED37-0BF3-E93D5000A625}"/>
              </a:ext>
            </a:extLst>
          </p:cNvPr>
          <p:cNvSpPr>
            <a:spLocks noGrp="1"/>
          </p:cNvSpPr>
          <p:nvPr>
            <p:ph type="title"/>
          </p:nvPr>
        </p:nvSpPr>
        <p:spPr/>
        <p:txBody>
          <a:bodyPr/>
          <a:lstStyle/>
          <a:p>
            <a:r>
              <a:rPr lang="en-US" dirty="0"/>
              <a:t>Return Statement</a:t>
            </a:r>
          </a:p>
        </p:txBody>
      </p:sp>
      <p:sp>
        <p:nvSpPr>
          <p:cNvPr id="3" name="Content Placeholder 2">
            <a:extLst>
              <a:ext uri="{FF2B5EF4-FFF2-40B4-BE49-F238E27FC236}">
                <a16:creationId xmlns:a16="http://schemas.microsoft.com/office/drawing/2014/main" id="{AEC27D41-0078-3DA2-FC79-9B05112B2BE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0326DC-4213-A3E7-7620-0DC9CF2B1920}"/>
              </a:ext>
            </a:extLst>
          </p:cNvPr>
          <p:cNvPicPr>
            <a:picLocks noChangeAspect="1"/>
          </p:cNvPicPr>
          <p:nvPr/>
        </p:nvPicPr>
        <p:blipFill>
          <a:blip r:embed="rId2"/>
          <a:stretch>
            <a:fillRect/>
          </a:stretch>
        </p:blipFill>
        <p:spPr>
          <a:xfrm>
            <a:off x="3751068" y="2355093"/>
            <a:ext cx="7775076" cy="3913114"/>
          </a:xfrm>
          <a:prstGeom prst="rect">
            <a:avLst/>
          </a:prstGeom>
        </p:spPr>
      </p:pic>
    </p:spTree>
    <p:extLst>
      <p:ext uri="{BB962C8B-B14F-4D97-AF65-F5344CB8AC3E}">
        <p14:creationId xmlns:p14="http://schemas.microsoft.com/office/powerpoint/2010/main" val="1335506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EF38-0D27-5CC4-B36F-07090312223D}"/>
              </a:ext>
            </a:extLst>
          </p:cNvPr>
          <p:cNvSpPr>
            <a:spLocks noGrp="1"/>
          </p:cNvSpPr>
          <p:nvPr>
            <p:ph type="title"/>
          </p:nvPr>
        </p:nvSpPr>
        <p:spPr/>
        <p:txBody>
          <a:bodyPr/>
          <a:lstStyle/>
          <a:p>
            <a:r>
              <a:rPr lang="en-US" dirty="0"/>
              <a:t>Arrow Function</a:t>
            </a:r>
          </a:p>
        </p:txBody>
      </p:sp>
      <p:pic>
        <p:nvPicPr>
          <p:cNvPr id="5" name="Content Placeholder 4">
            <a:extLst>
              <a:ext uri="{FF2B5EF4-FFF2-40B4-BE49-F238E27FC236}">
                <a16:creationId xmlns:a16="http://schemas.microsoft.com/office/drawing/2014/main" id="{6215788C-BB07-90B8-8913-9C2201B47415}"/>
              </a:ext>
            </a:extLst>
          </p:cNvPr>
          <p:cNvPicPr>
            <a:picLocks noGrp="1" noChangeAspect="1"/>
          </p:cNvPicPr>
          <p:nvPr>
            <p:ph idx="1"/>
          </p:nvPr>
        </p:nvPicPr>
        <p:blipFill>
          <a:blip r:embed="rId2"/>
          <a:stretch>
            <a:fillRect/>
          </a:stretch>
        </p:blipFill>
        <p:spPr>
          <a:xfrm>
            <a:off x="6713317" y="2519308"/>
            <a:ext cx="4768654" cy="3210160"/>
          </a:xfrm>
        </p:spPr>
      </p:pic>
      <p:sp>
        <p:nvSpPr>
          <p:cNvPr id="8" name="TextBox 7">
            <a:extLst>
              <a:ext uri="{FF2B5EF4-FFF2-40B4-BE49-F238E27FC236}">
                <a16:creationId xmlns:a16="http://schemas.microsoft.com/office/drawing/2014/main" id="{E132BC39-1E31-1D8C-40B5-CD1906267032}"/>
              </a:ext>
            </a:extLst>
          </p:cNvPr>
          <p:cNvSpPr txBox="1"/>
          <p:nvPr/>
        </p:nvSpPr>
        <p:spPr>
          <a:xfrm>
            <a:off x="354120" y="2519308"/>
            <a:ext cx="6220299" cy="4196020"/>
          </a:xfrm>
          <a:prstGeom prst="rect">
            <a:avLst/>
          </a:prstGeom>
          <a:noFill/>
        </p:spPr>
        <p:txBody>
          <a:bodyPr wrap="square">
            <a:spAutoFit/>
          </a:bodyPr>
          <a:lstStyle/>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It does not use the function keyword.</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It uses the =&gt; (arrow) operator instead </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Curly brackets {} are optional for single-line expressions.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The return keyword is not required for single-line expressions.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It allows writing functions in a more concise and compact way.</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It reduces boilerplate code.</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It makes simple functions cleaner and easier to read</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2344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474-CDAC-4B2F-6EEB-E65C2C698C73}"/>
              </a:ext>
            </a:extLst>
          </p:cNvPr>
          <p:cNvSpPr>
            <a:spLocks noGrp="1"/>
          </p:cNvSpPr>
          <p:nvPr>
            <p:ph type="title"/>
          </p:nvPr>
        </p:nvSpPr>
        <p:spPr>
          <a:xfrm>
            <a:off x="1154955" y="973668"/>
            <a:ext cx="4941046" cy="706964"/>
          </a:xfrm>
        </p:spPr>
        <p:txBody>
          <a:bodyPr/>
          <a:lstStyle/>
          <a:p>
            <a:r>
              <a:rPr lang="en-US" dirty="0"/>
              <a:t>Practical – List Manipulator</a:t>
            </a:r>
          </a:p>
        </p:txBody>
      </p:sp>
      <p:pic>
        <p:nvPicPr>
          <p:cNvPr id="5" name="Content Placeholder 4">
            <a:extLst>
              <a:ext uri="{FF2B5EF4-FFF2-40B4-BE49-F238E27FC236}">
                <a16:creationId xmlns:a16="http://schemas.microsoft.com/office/drawing/2014/main" id="{78B69C8B-7318-A9FA-8105-5F8B15BBEE89}"/>
              </a:ext>
            </a:extLst>
          </p:cNvPr>
          <p:cNvPicPr>
            <a:picLocks noGrp="1" noChangeAspect="1"/>
          </p:cNvPicPr>
          <p:nvPr>
            <p:ph idx="1"/>
          </p:nvPr>
        </p:nvPicPr>
        <p:blipFill>
          <a:blip r:embed="rId2"/>
          <a:srcRect b="6840"/>
          <a:stretch/>
        </p:blipFill>
        <p:spPr>
          <a:xfrm>
            <a:off x="5117507" y="803772"/>
            <a:ext cx="6677096" cy="6035471"/>
          </a:xfrm>
        </p:spPr>
      </p:pic>
    </p:spTree>
    <p:extLst>
      <p:ext uri="{BB962C8B-B14F-4D97-AF65-F5344CB8AC3E}">
        <p14:creationId xmlns:p14="http://schemas.microsoft.com/office/powerpoint/2010/main" val="402611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15640-C133-70DE-A4F8-69BAD591267F}"/>
              </a:ext>
            </a:extLst>
          </p:cNvPr>
          <p:cNvSpPr>
            <a:spLocks noGrp="1"/>
          </p:cNvSpPr>
          <p:nvPr>
            <p:ph type="title"/>
          </p:nvPr>
        </p:nvSpPr>
        <p:spPr/>
        <p:txBody>
          <a:bodyPr/>
          <a:lstStyle/>
          <a:p>
            <a:r>
              <a:rPr lang="en-US" dirty="0"/>
              <a:t>Do-While loop</a:t>
            </a:r>
          </a:p>
        </p:txBody>
      </p:sp>
      <p:sp>
        <p:nvSpPr>
          <p:cNvPr id="3" name="Content Placeholder 2">
            <a:extLst>
              <a:ext uri="{FF2B5EF4-FFF2-40B4-BE49-F238E27FC236}">
                <a16:creationId xmlns:a16="http://schemas.microsoft.com/office/drawing/2014/main" id="{DAB43797-B8AD-7212-4457-7C71CCA52424}"/>
              </a:ext>
            </a:extLst>
          </p:cNvPr>
          <p:cNvSpPr>
            <a:spLocks noGrp="1"/>
          </p:cNvSpPr>
          <p:nvPr>
            <p:ph idx="1"/>
          </p:nvPr>
        </p:nvSpPr>
        <p:spPr/>
        <p:txBody>
          <a:bodyPr/>
          <a:lstStyle/>
          <a:p>
            <a:r>
              <a:rPr lang="en-US" dirty="0"/>
              <a:t>The do while loop is a variant of the while loop. This loop will execute the code block once, before checking if the condition is true, then it will repeat the loop as long as the condition is true.</a:t>
            </a:r>
          </a:p>
          <a:p>
            <a:endParaRPr lang="en-US" dirty="0"/>
          </a:p>
          <a:p>
            <a:r>
              <a:rPr lang="en-US" dirty="0"/>
              <a:t>The do while runs at least once, even if the condition is false from the start.</a:t>
            </a:r>
          </a:p>
          <a:p>
            <a:r>
              <a:rPr lang="en-US" dirty="0"/>
              <a:t>This is because the code block is executed before the condition is tested:</a:t>
            </a:r>
          </a:p>
          <a:p>
            <a:endParaRPr lang="en-US" dirty="0"/>
          </a:p>
        </p:txBody>
      </p:sp>
    </p:spTree>
    <p:extLst>
      <p:ext uri="{BB962C8B-B14F-4D97-AF65-F5344CB8AC3E}">
        <p14:creationId xmlns:p14="http://schemas.microsoft.com/office/powerpoint/2010/main" val="2858772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3A36-FF55-87D7-166D-854E62D7E39D}"/>
              </a:ext>
            </a:extLst>
          </p:cNvPr>
          <p:cNvSpPr>
            <a:spLocks noGrp="1"/>
          </p:cNvSpPr>
          <p:nvPr>
            <p:ph type="title"/>
          </p:nvPr>
        </p:nvSpPr>
        <p:spPr>
          <a:xfrm>
            <a:off x="761415" y="742175"/>
            <a:ext cx="8761413" cy="706964"/>
          </a:xfrm>
        </p:spPr>
        <p:txBody>
          <a:bodyPr/>
          <a:lstStyle/>
          <a:p>
            <a:r>
              <a:rPr lang="en-US" dirty="0"/>
              <a:t>Table Generator</a:t>
            </a:r>
          </a:p>
        </p:txBody>
      </p:sp>
      <p:pic>
        <p:nvPicPr>
          <p:cNvPr id="5" name="Content Placeholder 4">
            <a:extLst>
              <a:ext uri="{FF2B5EF4-FFF2-40B4-BE49-F238E27FC236}">
                <a16:creationId xmlns:a16="http://schemas.microsoft.com/office/drawing/2014/main" id="{ECF8C0EB-DD2A-9143-CB66-C2203077A4AE}"/>
              </a:ext>
            </a:extLst>
          </p:cNvPr>
          <p:cNvPicPr>
            <a:picLocks noGrp="1" noChangeAspect="1"/>
          </p:cNvPicPr>
          <p:nvPr>
            <p:ph idx="1"/>
          </p:nvPr>
        </p:nvPicPr>
        <p:blipFill>
          <a:blip r:embed="rId2"/>
          <a:stretch>
            <a:fillRect/>
          </a:stretch>
        </p:blipFill>
        <p:spPr>
          <a:xfrm>
            <a:off x="4728858" y="1028921"/>
            <a:ext cx="7348346" cy="5452902"/>
          </a:xfrm>
        </p:spPr>
      </p:pic>
    </p:spTree>
    <p:extLst>
      <p:ext uri="{BB962C8B-B14F-4D97-AF65-F5344CB8AC3E}">
        <p14:creationId xmlns:p14="http://schemas.microsoft.com/office/powerpoint/2010/main" val="4132641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F022-828B-45AA-7368-A5D4BEAC7624}"/>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1EA15F4-6CD2-15E6-957C-E2370D3C9605}"/>
              </a:ext>
            </a:extLst>
          </p:cNvPr>
          <p:cNvSpPr>
            <a:spLocks noGrp="1"/>
          </p:cNvSpPr>
          <p:nvPr>
            <p:ph idx="1"/>
          </p:nvPr>
        </p:nvSpPr>
        <p:spPr/>
        <p:txBody>
          <a:bodyPr/>
          <a:lstStyle/>
          <a:p>
            <a:r>
              <a:rPr lang="en-US" dirty="0"/>
              <a:t>Print Numbers 1 to 5</a:t>
            </a:r>
          </a:p>
          <a:p>
            <a:endParaRPr lang="en-US" dirty="0"/>
          </a:p>
          <a:p>
            <a:endParaRPr lang="en-US" dirty="0"/>
          </a:p>
          <a:p>
            <a:endParaRPr lang="en-US" dirty="0"/>
          </a:p>
          <a:p>
            <a:r>
              <a:rPr lang="en-US" dirty="0"/>
              <a:t>Countdown 5 to 1</a:t>
            </a:r>
          </a:p>
        </p:txBody>
      </p:sp>
      <p:pic>
        <p:nvPicPr>
          <p:cNvPr id="5" name="Picture 4">
            <a:extLst>
              <a:ext uri="{FF2B5EF4-FFF2-40B4-BE49-F238E27FC236}">
                <a16:creationId xmlns:a16="http://schemas.microsoft.com/office/drawing/2014/main" id="{BB1CC0AF-380D-6ECD-8C35-15229EFA834A}"/>
              </a:ext>
            </a:extLst>
          </p:cNvPr>
          <p:cNvPicPr>
            <a:picLocks noChangeAspect="1"/>
          </p:cNvPicPr>
          <p:nvPr/>
        </p:nvPicPr>
        <p:blipFill>
          <a:blip r:embed="rId2"/>
          <a:srcRect r="29738" b="10695"/>
          <a:stretch/>
        </p:blipFill>
        <p:spPr>
          <a:xfrm>
            <a:off x="4002004" y="2338805"/>
            <a:ext cx="2290514" cy="1607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8B90581-8EC2-D3A3-1B5B-357605AA2A58}"/>
              </a:ext>
            </a:extLst>
          </p:cNvPr>
          <p:cNvPicPr>
            <a:picLocks noChangeAspect="1"/>
          </p:cNvPicPr>
          <p:nvPr/>
        </p:nvPicPr>
        <p:blipFill>
          <a:blip r:embed="rId3"/>
          <a:stretch>
            <a:fillRect/>
          </a:stretch>
        </p:blipFill>
        <p:spPr>
          <a:xfrm>
            <a:off x="3805486" y="4238289"/>
            <a:ext cx="2290514" cy="178151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23328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D183-694D-EFAC-705A-45D1E8568DBE}"/>
              </a:ext>
            </a:extLst>
          </p:cNvPr>
          <p:cNvSpPr>
            <a:spLocks noGrp="1"/>
          </p:cNvSpPr>
          <p:nvPr>
            <p:ph type="title"/>
          </p:nvPr>
        </p:nvSpPr>
        <p:spPr/>
        <p:txBody>
          <a:bodyPr/>
          <a:lstStyle/>
          <a:p>
            <a:r>
              <a:rPr lang="en-US" dirty="0"/>
              <a:t>Do-while loop</a:t>
            </a:r>
          </a:p>
        </p:txBody>
      </p:sp>
      <p:sp>
        <p:nvSpPr>
          <p:cNvPr id="3" name="Content Placeholder 2">
            <a:extLst>
              <a:ext uri="{FF2B5EF4-FFF2-40B4-BE49-F238E27FC236}">
                <a16:creationId xmlns:a16="http://schemas.microsoft.com/office/drawing/2014/main" id="{D29F1FED-F4EC-38F3-0A61-6A3C02780051}"/>
              </a:ext>
            </a:extLst>
          </p:cNvPr>
          <p:cNvSpPr>
            <a:spLocks noGrp="1"/>
          </p:cNvSpPr>
          <p:nvPr>
            <p:ph idx="1"/>
          </p:nvPr>
        </p:nvSpPr>
        <p:spPr/>
        <p:txBody>
          <a:bodyPr/>
          <a:lstStyle/>
          <a:p>
            <a:r>
              <a:rPr lang="en-US" dirty="0"/>
              <a:t>This condition is false but it will run first time</a:t>
            </a:r>
          </a:p>
        </p:txBody>
      </p:sp>
      <p:pic>
        <p:nvPicPr>
          <p:cNvPr id="7" name="Picture 6">
            <a:extLst>
              <a:ext uri="{FF2B5EF4-FFF2-40B4-BE49-F238E27FC236}">
                <a16:creationId xmlns:a16="http://schemas.microsoft.com/office/drawing/2014/main" id="{00B3A49A-4096-0ADB-7B2B-1C51730F5273}"/>
              </a:ext>
            </a:extLst>
          </p:cNvPr>
          <p:cNvPicPr>
            <a:picLocks noChangeAspect="1"/>
          </p:cNvPicPr>
          <p:nvPr/>
        </p:nvPicPr>
        <p:blipFill>
          <a:blip r:embed="rId2"/>
          <a:stretch>
            <a:fillRect/>
          </a:stretch>
        </p:blipFill>
        <p:spPr>
          <a:xfrm>
            <a:off x="5526755" y="3071311"/>
            <a:ext cx="3737276" cy="2559468"/>
          </a:xfrm>
          <a:prstGeom prst="rect">
            <a:avLst/>
          </a:prstGeom>
        </p:spPr>
      </p:pic>
    </p:spTree>
    <p:extLst>
      <p:ext uri="{BB962C8B-B14F-4D97-AF65-F5344CB8AC3E}">
        <p14:creationId xmlns:p14="http://schemas.microsoft.com/office/powerpoint/2010/main" val="543808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DA76-12FF-3B7F-5F2A-BDCC2AA4E22A}"/>
              </a:ext>
            </a:extLst>
          </p:cNvPr>
          <p:cNvSpPr>
            <a:spLocks noGrp="1"/>
          </p:cNvSpPr>
          <p:nvPr>
            <p:ph type="title"/>
          </p:nvPr>
        </p:nvSpPr>
        <p:spPr>
          <a:xfrm>
            <a:off x="392992" y="1066800"/>
            <a:ext cx="11237573" cy="706964"/>
          </a:xfrm>
        </p:spPr>
        <p:txBody>
          <a:bodyPr/>
          <a:lstStyle/>
          <a:p>
            <a:r>
              <a:rPr lang="en-US" dirty="0"/>
              <a:t>Difference Between for, while and do-while Loops</a:t>
            </a:r>
          </a:p>
        </p:txBody>
      </p:sp>
      <p:sp>
        <p:nvSpPr>
          <p:cNvPr id="3" name="Content Placeholder 2">
            <a:extLst>
              <a:ext uri="{FF2B5EF4-FFF2-40B4-BE49-F238E27FC236}">
                <a16:creationId xmlns:a16="http://schemas.microsoft.com/office/drawing/2014/main" id="{58182B74-975D-FE98-3E70-868301CDB6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DE6F04-7613-484B-AA0D-A12E22D5F307}"/>
              </a:ext>
            </a:extLst>
          </p:cNvPr>
          <p:cNvPicPr>
            <a:picLocks noChangeAspect="1"/>
          </p:cNvPicPr>
          <p:nvPr/>
        </p:nvPicPr>
        <p:blipFill>
          <a:blip r:embed="rId2"/>
          <a:stretch>
            <a:fillRect/>
          </a:stretch>
        </p:blipFill>
        <p:spPr>
          <a:xfrm>
            <a:off x="852236" y="2603500"/>
            <a:ext cx="10052381" cy="3508542"/>
          </a:xfrm>
          <a:prstGeom prst="rect">
            <a:avLst/>
          </a:prstGeom>
        </p:spPr>
      </p:pic>
    </p:spTree>
    <p:extLst>
      <p:ext uri="{BB962C8B-B14F-4D97-AF65-F5344CB8AC3E}">
        <p14:creationId xmlns:p14="http://schemas.microsoft.com/office/powerpoint/2010/main" val="1210646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85D6-E382-7982-970A-01C338730223}"/>
              </a:ext>
            </a:extLst>
          </p:cNvPr>
          <p:cNvSpPr>
            <a:spLocks noGrp="1"/>
          </p:cNvSpPr>
          <p:nvPr>
            <p:ph type="title"/>
          </p:nvPr>
        </p:nvSpPr>
        <p:spPr/>
        <p:txBody>
          <a:bodyPr/>
          <a:lstStyle/>
          <a:p>
            <a:r>
              <a:rPr lang="en-US" dirty="0"/>
              <a:t> Calculator with Loops and Conditions </a:t>
            </a:r>
          </a:p>
        </p:txBody>
      </p:sp>
      <p:pic>
        <p:nvPicPr>
          <p:cNvPr id="6" name="Screen Recording 5">
            <a:hlinkClick r:id="" action="ppaction://media"/>
            <a:extLst>
              <a:ext uri="{FF2B5EF4-FFF2-40B4-BE49-F238E27FC236}">
                <a16:creationId xmlns:a16="http://schemas.microsoft.com/office/drawing/2014/main" id="{9F487713-23EA-734A-E8F8-CAF6F9B236B1}"/>
              </a:ext>
            </a:extLst>
          </p:cNvPr>
          <p:cNvPicPr>
            <a:picLocks noChangeAspect="1"/>
          </p:cNvPicPr>
          <p:nvPr>
            <a:videoFile r:link="rId1"/>
            <p:extLst>
              <p:ext uri="{DAA4B4D4-6D71-4841-9C94-3DE7FCFB9230}">
                <p14:media xmlns:p14="http://schemas.microsoft.com/office/powerpoint/2010/main" r:embed="rId2">
                  <p14:trim end="33245.8"/>
                </p14:media>
              </p:ext>
            </p:extLst>
          </p:nvPr>
        </p:nvPicPr>
        <p:blipFill>
          <a:blip r:embed="rId4"/>
          <a:srcRect l="7715" t="-516" r="3172" b="33563"/>
          <a:stretch/>
        </p:blipFill>
        <p:spPr>
          <a:xfrm>
            <a:off x="1560068" y="2385704"/>
            <a:ext cx="6380165" cy="3498628"/>
          </a:xfrm>
          <a:prstGeom prst="rect">
            <a:avLst/>
          </a:prstGeom>
        </p:spPr>
      </p:pic>
    </p:spTree>
    <p:extLst>
      <p:ext uri="{BB962C8B-B14F-4D97-AF65-F5344CB8AC3E}">
        <p14:creationId xmlns:p14="http://schemas.microsoft.com/office/powerpoint/2010/main" val="99936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A6E3A-670E-B8EF-38F4-6A2837CE35C6}"/>
              </a:ext>
            </a:extLst>
          </p:cNvPr>
          <p:cNvSpPr>
            <a:spLocks noGrp="1"/>
          </p:cNvSpPr>
          <p:nvPr>
            <p:ph type="title"/>
          </p:nvPr>
        </p:nvSpPr>
        <p:spPr/>
        <p:txBody>
          <a:bodyPr/>
          <a:lstStyle/>
          <a:p>
            <a:r>
              <a:rPr lang="en-US" dirty="0"/>
              <a:t>Array</a:t>
            </a:r>
          </a:p>
        </p:txBody>
      </p:sp>
      <p:sp>
        <p:nvSpPr>
          <p:cNvPr id="3" name="Content Placeholder 2">
            <a:extLst>
              <a:ext uri="{FF2B5EF4-FFF2-40B4-BE49-F238E27FC236}">
                <a16:creationId xmlns:a16="http://schemas.microsoft.com/office/drawing/2014/main" id="{79B20E6E-6A9E-3E0B-7558-24DF727B61A0}"/>
              </a:ext>
            </a:extLst>
          </p:cNvPr>
          <p:cNvSpPr>
            <a:spLocks noGrp="1"/>
          </p:cNvSpPr>
          <p:nvPr>
            <p:ph idx="1"/>
          </p:nvPr>
        </p:nvSpPr>
        <p:spPr>
          <a:xfrm>
            <a:off x="1154954" y="2314133"/>
            <a:ext cx="8825659" cy="3416300"/>
          </a:xfrm>
        </p:spPr>
        <p:txBody>
          <a:bodyPr>
            <a:noAutofit/>
          </a:bodyPr>
          <a:lstStyle/>
          <a:p>
            <a:pPr>
              <a:lnSpc>
                <a:spcPct val="150000"/>
              </a:lnSpc>
            </a:pPr>
            <a:r>
              <a:rPr lang="en-US" sz="1600" dirty="0"/>
              <a:t>An Array is an object type designed for storing data collections.</a:t>
            </a:r>
          </a:p>
          <a:p>
            <a:pPr>
              <a:lnSpc>
                <a:spcPct val="150000"/>
              </a:lnSpc>
            </a:pPr>
            <a:r>
              <a:rPr lang="en-US" sz="1600" dirty="0"/>
              <a:t>Key characteristics of JavaScript arrays are</a:t>
            </a:r>
          </a:p>
          <a:p>
            <a:pPr>
              <a:lnSpc>
                <a:spcPct val="150000"/>
              </a:lnSpc>
            </a:pPr>
            <a:r>
              <a:rPr lang="en-US" sz="1600" dirty="0"/>
              <a:t>Elements: An array is a list of values, known as elements.</a:t>
            </a:r>
          </a:p>
          <a:p>
            <a:pPr>
              <a:lnSpc>
                <a:spcPct val="150000"/>
              </a:lnSpc>
            </a:pPr>
            <a:r>
              <a:rPr lang="en-US" sz="1600" dirty="0"/>
              <a:t>Ordered: Array elements are ordered based on their index.</a:t>
            </a:r>
          </a:p>
          <a:p>
            <a:pPr>
              <a:lnSpc>
                <a:spcPct val="150000"/>
              </a:lnSpc>
            </a:pPr>
            <a:r>
              <a:rPr lang="en-US" sz="1600" dirty="0"/>
              <a:t>Zero indexed: The first element is at index 0, the second at index 1, and so on.</a:t>
            </a:r>
          </a:p>
          <a:p>
            <a:pPr>
              <a:lnSpc>
                <a:spcPct val="150000"/>
              </a:lnSpc>
            </a:pPr>
            <a:r>
              <a:rPr lang="en-US" sz="1600" dirty="0"/>
              <a:t>Dynamic size: Arrays can grow or shrink as elements are added or removed.</a:t>
            </a:r>
          </a:p>
          <a:p>
            <a:pPr>
              <a:lnSpc>
                <a:spcPct val="150000"/>
              </a:lnSpc>
            </a:pPr>
            <a:r>
              <a:rPr lang="en-US" sz="1600" dirty="0"/>
              <a:t>Heterogeneous: Arrays can store elements of different data types (numbers, strings, objects and other arrays).</a:t>
            </a:r>
          </a:p>
        </p:txBody>
      </p:sp>
    </p:spTree>
    <p:extLst>
      <p:ext uri="{BB962C8B-B14F-4D97-AF65-F5344CB8AC3E}">
        <p14:creationId xmlns:p14="http://schemas.microsoft.com/office/powerpoint/2010/main" val="1756710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A046B-963A-89FB-F71D-8F59AC5F8832}"/>
              </a:ext>
            </a:extLst>
          </p:cNvPr>
          <p:cNvSpPr>
            <a:spLocks noGrp="1"/>
          </p:cNvSpPr>
          <p:nvPr>
            <p:ph type="title"/>
          </p:nvPr>
        </p:nvSpPr>
        <p:spPr/>
        <p:txBody>
          <a:bodyPr/>
          <a:lstStyle/>
          <a:p>
            <a:r>
              <a:rPr lang="en-US" dirty="0"/>
              <a:t>Why Use Arrays?</a:t>
            </a:r>
          </a:p>
        </p:txBody>
      </p:sp>
      <p:sp>
        <p:nvSpPr>
          <p:cNvPr id="3" name="Content Placeholder 2">
            <a:extLst>
              <a:ext uri="{FF2B5EF4-FFF2-40B4-BE49-F238E27FC236}">
                <a16:creationId xmlns:a16="http://schemas.microsoft.com/office/drawing/2014/main" id="{64941610-56CA-118B-1C5D-36148A6CD9EE}"/>
              </a:ext>
            </a:extLst>
          </p:cNvPr>
          <p:cNvSpPr>
            <a:spLocks noGrp="1"/>
          </p:cNvSpPr>
          <p:nvPr>
            <p:ph idx="1"/>
          </p:nvPr>
        </p:nvSpPr>
        <p:spPr/>
        <p:txBody>
          <a:bodyPr/>
          <a:lstStyle/>
          <a:p>
            <a:r>
              <a:rPr lang="en-US" dirty="0"/>
              <a:t>If you have a list of items (a list of car names, for example), storing the names in single variables could look like this:</a:t>
            </a:r>
          </a:p>
          <a:p>
            <a:r>
              <a:rPr lang="en-US" b="0" i="0" dirty="0">
                <a:solidFill>
                  <a:srgbClr val="005CC5"/>
                </a:solidFill>
                <a:effectLst/>
                <a:latin typeface="Consolas" panose="020B0609020204030204" pitchFamily="49" charset="0"/>
              </a:rPr>
              <a:t>let</a:t>
            </a:r>
            <a:r>
              <a:rPr lang="en-US" b="0" i="0" dirty="0">
                <a:solidFill>
                  <a:srgbClr val="000000"/>
                </a:solidFill>
                <a:effectLst/>
                <a:latin typeface="Consolas" panose="020B0609020204030204" pitchFamily="49" charset="0"/>
              </a:rPr>
              <a:t> car1 = </a:t>
            </a:r>
            <a:r>
              <a:rPr lang="en-US" b="0" i="0" dirty="0">
                <a:solidFill>
                  <a:srgbClr val="008000"/>
                </a:solidFill>
                <a:effectLst/>
                <a:latin typeface="Consolas" panose="020B0609020204030204" pitchFamily="49" charset="0"/>
              </a:rPr>
              <a:t>"Saab"</a:t>
            </a:r>
            <a:r>
              <a:rPr lang="en-US" b="0" i="0" dirty="0">
                <a:solidFill>
                  <a:srgbClr val="000000"/>
                </a:solidFill>
                <a:effectLst/>
                <a:latin typeface="Consolas" panose="020B0609020204030204" pitchFamily="49" charset="0"/>
              </a:rPr>
              <a:t>;</a:t>
            </a:r>
            <a:br>
              <a:rPr lang="en-US" dirty="0"/>
            </a:br>
            <a:r>
              <a:rPr lang="en-US" b="0" i="0" dirty="0">
                <a:solidFill>
                  <a:srgbClr val="005CC5"/>
                </a:solidFill>
                <a:effectLst/>
                <a:latin typeface="Consolas" panose="020B0609020204030204" pitchFamily="49" charset="0"/>
              </a:rPr>
              <a:t>let</a:t>
            </a:r>
            <a:r>
              <a:rPr lang="en-US" b="0" i="0" dirty="0">
                <a:solidFill>
                  <a:srgbClr val="000000"/>
                </a:solidFill>
                <a:effectLst/>
                <a:latin typeface="Consolas" panose="020B0609020204030204" pitchFamily="49" charset="0"/>
              </a:rPr>
              <a:t> car2 = </a:t>
            </a:r>
            <a:r>
              <a:rPr lang="en-US" b="0" i="0" dirty="0">
                <a:solidFill>
                  <a:srgbClr val="008000"/>
                </a:solidFill>
                <a:effectLst/>
                <a:latin typeface="Consolas" panose="020B0609020204030204" pitchFamily="49" charset="0"/>
              </a:rPr>
              <a:t>"Volvo"</a:t>
            </a:r>
            <a:r>
              <a:rPr lang="en-US" b="0" i="0" dirty="0">
                <a:solidFill>
                  <a:srgbClr val="000000"/>
                </a:solidFill>
                <a:effectLst/>
                <a:latin typeface="Consolas" panose="020B0609020204030204" pitchFamily="49" charset="0"/>
              </a:rPr>
              <a:t>;</a:t>
            </a:r>
            <a:br>
              <a:rPr lang="en-US" dirty="0"/>
            </a:br>
            <a:r>
              <a:rPr lang="en-US" b="0" i="0" dirty="0">
                <a:solidFill>
                  <a:srgbClr val="005CC5"/>
                </a:solidFill>
                <a:effectLst/>
                <a:latin typeface="Consolas" panose="020B0609020204030204" pitchFamily="49" charset="0"/>
              </a:rPr>
              <a:t>let</a:t>
            </a:r>
            <a:r>
              <a:rPr lang="en-US" b="0" i="0" dirty="0">
                <a:solidFill>
                  <a:srgbClr val="000000"/>
                </a:solidFill>
                <a:effectLst/>
                <a:latin typeface="Consolas" panose="020B0609020204030204" pitchFamily="49" charset="0"/>
              </a:rPr>
              <a:t> car3 = </a:t>
            </a:r>
            <a:r>
              <a:rPr lang="en-US" b="0" i="0" dirty="0">
                <a:solidFill>
                  <a:srgbClr val="008000"/>
                </a:solidFill>
                <a:effectLst/>
                <a:latin typeface="Consolas" panose="020B0609020204030204" pitchFamily="49" charset="0"/>
              </a:rPr>
              <a:t>"BMW"</a:t>
            </a:r>
            <a:r>
              <a:rPr lang="en-US" b="0" i="0" dirty="0">
                <a:solidFill>
                  <a:srgbClr val="000000"/>
                </a:solidFill>
                <a:effectLst/>
                <a:latin typeface="Consolas" panose="020B0609020204030204" pitchFamily="49" charset="0"/>
              </a:rPr>
              <a:t>;</a:t>
            </a:r>
          </a:p>
          <a:p>
            <a:pPr algn="l"/>
            <a:r>
              <a:rPr lang="en-US" b="0" i="0" dirty="0">
                <a:solidFill>
                  <a:srgbClr val="000000"/>
                </a:solidFill>
                <a:effectLst/>
                <a:latin typeface="Segoe UI" panose="020B0502040204020203" pitchFamily="34" charset="0"/>
              </a:rPr>
              <a:t>However, what if you want to loop through the cars and find a specific one? And what if you had not 3 cars, but 300?</a:t>
            </a:r>
          </a:p>
          <a:p>
            <a:pPr algn="l"/>
            <a:r>
              <a:rPr lang="en-US" b="0" i="0" dirty="0">
                <a:solidFill>
                  <a:srgbClr val="000000"/>
                </a:solidFill>
                <a:effectLst/>
                <a:latin typeface="Segoe UI" panose="020B0502040204020203" pitchFamily="34" charset="0"/>
              </a:rPr>
              <a:t>The solution is an array!</a:t>
            </a:r>
          </a:p>
          <a:p>
            <a:r>
              <a:rPr lang="en-US" b="0" i="0" dirty="0">
                <a:solidFill>
                  <a:srgbClr val="005CC5"/>
                </a:solidFill>
                <a:effectLst/>
                <a:latin typeface="Consolas" panose="020B0609020204030204" pitchFamily="49" charset="0"/>
              </a:rPr>
              <a:t>const</a:t>
            </a:r>
            <a:r>
              <a:rPr lang="en-US" b="0" i="0" dirty="0">
                <a:solidFill>
                  <a:srgbClr val="000000"/>
                </a:solidFill>
                <a:effectLst/>
                <a:latin typeface="Consolas" panose="020B0609020204030204" pitchFamily="49" charset="0"/>
              </a:rPr>
              <a:t> cars = [</a:t>
            </a:r>
            <a:r>
              <a:rPr lang="en-US" b="0" i="0" dirty="0">
                <a:solidFill>
                  <a:srgbClr val="008000"/>
                </a:solidFill>
                <a:effectLst/>
                <a:latin typeface="Consolas" panose="020B0609020204030204" pitchFamily="49" charset="0"/>
              </a:rPr>
              <a:t>"Saab"</a:t>
            </a:r>
            <a:r>
              <a:rPr lang="en-US" b="0" i="0" dirty="0">
                <a:solidFill>
                  <a:srgbClr val="000000"/>
                </a:solidFill>
                <a:effectLst/>
                <a:latin typeface="Consolas" panose="020B0609020204030204" pitchFamily="49" charset="0"/>
              </a:rPr>
              <a:t>, </a:t>
            </a:r>
            <a:r>
              <a:rPr lang="en-US" b="0" i="0" dirty="0">
                <a:solidFill>
                  <a:srgbClr val="008000"/>
                </a:solidFill>
                <a:effectLst/>
                <a:latin typeface="Consolas" panose="020B0609020204030204" pitchFamily="49" charset="0"/>
              </a:rPr>
              <a:t>"Volvo"</a:t>
            </a:r>
            <a:r>
              <a:rPr lang="en-US" b="0" i="0" dirty="0">
                <a:solidFill>
                  <a:srgbClr val="000000"/>
                </a:solidFill>
                <a:effectLst/>
                <a:latin typeface="Consolas" panose="020B0609020204030204" pitchFamily="49" charset="0"/>
              </a:rPr>
              <a:t>, </a:t>
            </a:r>
            <a:r>
              <a:rPr lang="en-US" b="0" i="0" dirty="0">
                <a:solidFill>
                  <a:srgbClr val="008000"/>
                </a:solidFill>
                <a:effectLst/>
                <a:latin typeface="Consolas" panose="020B0609020204030204" pitchFamily="49" charset="0"/>
              </a:rPr>
              <a:t>"BMW"</a:t>
            </a: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1588448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2C78-A158-84C2-E48B-1AC8756783E8}"/>
              </a:ext>
            </a:extLst>
          </p:cNvPr>
          <p:cNvSpPr>
            <a:spLocks noGrp="1"/>
          </p:cNvSpPr>
          <p:nvPr>
            <p:ph type="title"/>
          </p:nvPr>
        </p:nvSpPr>
        <p:spPr/>
        <p:txBody>
          <a:bodyPr/>
          <a:lstStyle/>
          <a:p>
            <a:r>
              <a:rPr lang="en-US" dirty="0"/>
              <a:t>Basic 1D Array</a:t>
            </a:r>
          </a:p>
        </p:txBody>
      </p:sp>
      <p:sp>
        <p:nvSpPr>
          <p:cNvPr id="3" name="Content Placeholder 2">
            <a:extLst>
              <a:ext uri="{FF2B5EF4-FFF2-40B4-BE49-F238E27FC236}">
                <a16:creationId xmlns:a16="http://schemas.microsoft.com/office/drawing/2014/main" id="{7C7D779C-1466-C460-C9C2-9E5FDB69C1CE}"/>
              </a:ext>
            </a:extLst>
          </p:cNvPr>
          <p:cNvSpPr>
            <a:spLocks noGrp="1"/>
          </p:cNvSpPr>
          <p:nvPr>
            <p:ph idx="1"/>
          </p:nvPr>
        </p:nvSpPr>
        <p:spPr/>
        <p:txBody>
          <a:bodyPr/>
          <a:lstStyle/>
          <a:p>
            <a:r>
              <a:rPr lang="en-US" dirty="0"/>
              <a:t>Index always start from 0.</a:t>
            </a:r>
          </a:p>
          <a:p>
            <a:endParaRPr lang="en-US" dirty="0"/>
          </a:p>
          <a:p>
            <a:endParaRPr lang="en-US" dirty="0"/>
          </a:p>
          <a:p>
            <a:endParaRPr lang="en-US" dirty="0"/>
          </a:p>
          <a:p>
            <a:r>
              <a:rPr lang="en-US" dirty="0"/>
              <a:t>Looping through 1D array (For loop)</a:t>
            </a:r>
          </a:p>
          <a:p>
            <a:endParaRPr lang="en-US" dirty="0"/>
          </a:p>
        </p:txBody>
      </p:sp>
      <p:pic>
        <p:nvPicPr>
          <p:cNvPr id="5" name="Picture 4">
            <a:extLst>
              <a:ext uri="{FF2B5EF4-FFF2-40B4-BE49-F238E27FC236}">
                <a16:creationId xmlns:a16="http://schemas.microsoft.com/office/drawing/2014/main" id="{FE214D05-DF1B-8189-7F16-2DC45D0F3A14}"/>
              </a:ext>
            </a:extLst>
          </p:cNvPr>
          <p:cNvPicPr>
            <a:picLocks noChangeAspect="1"/>
          </p:cNvPicPr>
          <p:nvPr/>
        </p:nvPicPr>
        <p:blipFill>
          <a:blip r:embed="rId2"/>
          <a:stretch>
            <a:fillRect/>
          </a:stretch>
        </p:blipFill>
        <p:spPr>
          <a:xfrm>
            <a:off x="4630536" y="2511585"/>
            <a:ext cx="4773324" cy="1666875"/>
          </a:xfrm>
          <a:prstGeom prst="rect">
            <a:avLst/>
          </a:prstGeom>
        </p:spPr>
      </p:pic>
      <p:pic>
        <p:nvPicPr>
          <p:cNvPr id="7" name="Picture 6">
            <a:extLst>
              <a:ext uri="{FF2B5EF4-FFF2-40B4-BE49-F238E27FC236}">
                <a16:creationId xmlns:a16="http://schemas.microsoft.com/office/drawing/2014/main" id="{1C8010AE-5DC4-8FD7-C657-228A6DCCA5ED}"/>
              </a:ext>
            </a:extLst>
          </p:cNvPr>
          <p:cNvPicPr>
            <a:picLocks noChangeAspect="1"/>
          </p:cNvPicPr>
          <p:nvPr/>
        </p:nvPicPr>
        <p:blipFill>
          <a:blip r:embed="rId3"/>
          <a:stretch>
            <a:fillRect/>
          </a:stretch>
        </p:blipFill>
        <p:spPr>
          <a:xfrm>
            <a:off x="5847391" y="4178460"/>
            <a:ext cx="3844845" cy="1317887"/>
          </a:xfrm>
          <a:prstGeom prst="rect">
            <a:avLst/>
          </a:prstGeom>
        </p:spPr>
      </p:pic>
    </p:spTree>
    <p:extLst>
      <p:ext uri="{BB962C8B-B14F-4D97-AF65-F5344CB8AC3E}">
        <p14:creationId xmlns:p14="http://schemas.microsoft.com/office/powerpoint/2010/main" val="8267998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98</TotalTime>
  <Words>613</Words>
  <Application>Microsoft Office PowerPoint</Application>
  <PresentationFormat>Widescreen</PresentationFormat>
  <Paragraphs>75</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Century Gothic</vt:lpstr>
      <vt:lpstr>Consolas</vt:lpstr>
      <vt:lpstr>Segoe UI</vt:lpstr>
      <vt:lpstr>Wingdings 3</vt:lpstr>
      <vt:lpstr>Ion Boardroom</vt:lpstr>
      <vt:lpstr>Loops</vt:lpstr>
      <vt:lpstr>Do-While loop</vt:lpstr>
      <vt:lpstr>Practice</vt:lpstr>
      <vt:lpstr>Do-while loop</vt:lpstr>
      <vt:lpstr>Difference Between for, while and do-while Loops</vt:lpstr>
      <vt:lpstr> Calculator with Loops and Conditions </vt:lpstr>
      <vt:lpstr>Array</vt:lpstr>
      <vt:lpstr>Why Use Arrays?</vt:lpstr>
      <vt:lpstr>Basic 1D Array</vt:lpstr>
      <vt:lpstr>2D Array (Two-Dimensional Array)</vt:lpstr>
      <vt:lpstr>Sum of All Elements (2D Array)</vt:lpstr>
      <vt:lpstr>Functions</vt:lpstr>
      <vt:lpstr>Why Use Functions?</vt:lpstr>
      <vt:lpstr>Functions in JavaScript</vt:lpstr>
      <vt:lpstr>Practice </vt:lpstr>
      <vt:lpstr>Function with Parameters and Arguments</vt:lpstr>
      <vt:lpstr>Return Statement</vt:lpstr>
      <vt:lpstr>Arrow Function</vt:lpstr>
      <vt:lpstr>Practical – List Manipulator</vt:lpstr>
      <vt:lpstr>Table Generator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Manal Atif</dc:creator>
  <cp:lastModifiedBy>Manal Atif</cp:lastModifiedBy>
  <cp:revision>21</cp:revision>
  <dcterms:created xsi:type="dcterms:W3CDTF">2026-02-21T11:53:50Z</dcterms:created>
  <dcterms:modified xsi:type="dcterms:W3CDTF">2026-02-23T08:17:03Z</dcterms:modified>
</cp:coreProperties>
</file>